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5"/>
  </p:notesMasterIdLst>
  <p:sldIdLst>
    <p:sldId id="446" r:id="rId2"/>
    <p:sldId id="447" r:id="rId3"/>
    <p:sldId id="453" r:id="rId4"/>
    <p:sldId id="454" r:id="rId5"/>
    <p:sldId id="458" r:id="rId6"/>
    <p:sldId id="459" r:id="rId7"/>
    <p:sldId id="455" r:id="rId8"/>
    <p:sldId id="461" r:id="rId9"/>
    <p:sldId id="462" r:id="rId10"/>
    <p:sldId id="463" r:id="rId11"/>
    <p:sldId id="464" r:id="rId12"/>
    <p:sldId id="465" r:id="rId13"/>
    <p:sldId id="466" r:id="rId14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214422"/>
            <a:ext cx="6000792" cy="2857520"/>
          </a:xfrm>
        </p:spPr>
        <p:txBody>
          <a:bodyPr/>
          <a:lstStyle/>
          <a:p>
            <a:pPr algn="ctr"/>
            <a:r>
              <a:rPr lang="ru-RU" sz="2800" dirty="0" smtClean="0"/>
              <a:t>РЕКОМЕНДАЦИИ</a:t>
            </a:r>
            <a:br>
              <a:rPr lang="ru-RU" sz="2800" dirty="0" smtClean="0"/>
            </a:br>
            <a:r>
              <a:rPr lang="ru-RU" sz="2800" dirty="0" smtClean="0"/>
              <a:t>ПО ОБЕСПЕЧЕНИЮ БЕЗОПАСНОСТИ</a:t>
            </a:r>
            <a:br>
              <a:rPr lang="ru-RU" sz="2800" dirty="0" smtClean="0"/>
            </a:br>
            <a:r>
              <a:rPr lang="ru-RU" sz="2800" dirty="0" smtClean="0"/>
              <a:t>ПЕРСОНАЛЬНЫХ ДАННЫХ ПРИ ИХ ОБРАБОТКЕ </a:t>
            </a:r>
            <a:br>
              <a:rPr lang="ru-RU" sz="2800" dirty="0" smtClean="0"/>
            </a:br>
            <a:r>
              <a:rPr lang="ru-RU" sz="2800" dirty="0" smtClean="0"/>
              <a:t>В ИНФОРМАЦИОННЫХ СИСТЕМАХ ПЕРСОНАЛЬНЫХ ДАННЫХ</a:t>
            </a:r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безопасности персональных данных в информационных системах персональных данных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Мероприятия по обеспечению безопасности</a:t>
            </a:r>
          </a:p>
          <a:p>
            <a:pPr marL="1430338"/>
            <a:r>
              <a:rPr lang="ru-RU" sz="2000" dirty="0" smtClean="0"/>
              <a:t>Выявление и закрытие технических каналов утечки </a:t>
            </a:r>
            <a:r>
              <a:rPr lang="ru-RU" sz="2000" dirty="0" err="1" smtClean="0"/>
              <a:t>Пди</a:t>
            </a:r>
            <a:r>
              <a:rPr lang="ru-RU" sz="2000" dirty="0" smtClean="0"/>
              <a:t> в </a:t>
            </a:r>
            <a:r>
              <a:rPr lang="ru-RU" sz="2000" dirty="0" err="1" smtClean="0"/>
              <a:t>ИСПДн</a:t>
            </a:r>
            <a:endParaRPr lang="ru-RU" sz="2000" dirty="0" smtClean="0"/>
          </a:p>
          <a:p>
            <a:pPr marL="1430338"/>
            <a:endParaRPr lang="ru-RU" sz="2000" dirty="0" smtClean="0"/>
          </a:p>
          <a:p>
            <a:pPr marL="1430338"/>
            <a:r>
              <a:rPr lang="ru-RU" sz="2000" dirty="0" smtClean="0"/>
              <a:t>Защита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от несанкционированного доступа и правомерных действий</a:t>
            </a:r>
          </a:p>
          <a:p>
            <a:pPr marL="1430338"/>
            <a:endParaRPr lang="ru-RU" sz="2000" dirty="0" smtClean="0"/>
          </a:p>
          <a:p>
            <a:pPr marL="1430338"/>
            <a:r>
              <a:rPr lang="ru-RU" sz="2000" dirty="0" smtClean="0"/>
              <a:t>Установка, настройка и применение средств защиты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безопасности персональных данных в информационных системах персональных данных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Мероприятия по защите 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1430338"/>
            <a:r>
              <a:rPr lang="ru-RU" sz="2000" dirty="0" smtClean="0"/>
              <a:t>Управления доступом</a:t>
            </a:r>
          </a:p>
          <a:p>
            <a:pPr marL="1430338"/>
            <a:r>
              <a:rPr lang="ru-RU" sz="2000" dirty="0" smtClean="0"/>
              <a:t>Регистрацию и учет</a:t>
            </a:r>
          </a:p>
          <a:p>
            <a:pPr marL="1430338"/>
            <a:r>
              <a:rPr lang="ru-RU" sz="2000" dirty="0" smtClean="0"/>
              <a:t>Обеспечение целостности</a:t>
            </a:r>
          </a:p>
          <a:p>
            <a:pPr marL="1430338"/>
            <a:r>
              <a:rPr lang="ru-RU" sz="2000" dirty="0" smtClean="0"/>
              <a:t>Контроль не декларированных возможностей</a:t>
            </a:r>
          </a:p>
          <a:p>
            <a:pPr marL="1430338"/>
            <a:r>
              <a:rPr lang="ru-RU" sz="2000" dirty="0" smtClean="0"/>
              <a:t>Антивирусную защиту</a:t>
            </a:r>
          </a:p>
          <a:p>
            <a:pPr marL="1430338"/>
            <a:r>
              <a:rPr lang="ru-RU" sz="2000" dirty="0" smtClean="0"/>
              <a:t>Обеспечение безопасного межсетевого взаимодействия </a:t>
            </a:r>
            <a:r>
              <a:rPr lang="ru-RU" sz="2000" dirty="0" err="1" smtClean="0"/>
              <a:t>ИСПДн</a:t>
            </a:r>
            <a:endParaRPr lang="ru-RU" sz="2000" dirty="0" smtClean="0"/>
          </a:p>
          <a:p>
            <a:pPr marL="1430338"/>
            <a:r>
              <a:rPr lang="ru-RU" sz="2000" dirty="0" smtClean="0"/>
              <a:t>Анализ защищенности</a:t>
            </a:r>
          </a:p>
          <a:p>
            <a:pPr marL="1430338"/>
            <a:r>
              <a:rPr lang="ru-RU" sz="2000" dirty="0" smtClean="0"/>
              <a:t>Обнаружения вторжений.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безопасности персональных данных в информационных системах персональных данных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Мероприятия по управлению доступом, регистрации и учета 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отдельные программные </a:t>
            </a:r>
            <a:r>
              <a:rPr lang="ru-RU" sz="2400" b="1" dirty="0" err="1" smtClean="0">
                <a:solidFill>
                  <a:srgbClr val="FF0000"/>
                </a:solidFill>
              </a:rPr>
              <a:t>сртедства</a:t>
            </a:r>
            <a:r>
              <a:rPr lang="ru-RU" sz="2400" b="1" dirty="0" smtClean="0">
                <a:solidFill>
                  <a:srgbClr val="FF0000"/>
                </a:solidFill>
              </a:rPr>
              <a:t> от ОС в котором реализовываются </a:t>
            </a:r>
          </a:p>
          <a:p>
            <a:pPr marL="1430338"/>
            <a:r>
              <a:rPr lang="ru-RU" sz="2000" dirty="0" smtClean="0"/>
              <a:t>Функции диагностики,</a:t>
            </a:r>
          </a:p>
          <a:p>
            <a:pPr marL="1430338"/>
            <a:r>
              <a:rPr lang="ru-RU" sz="2000" dirty="0" smtClean="0"/>
              <a:t>Регистрации</a:t>
            </a:r>
          </a:p>
          <a:p>
            <a:pPr marL="1430338"/>
            <a:r>
              <a:rPr lang="ru-RU" sz="2000" dirty="0" smtClean="0"/>
              <a:t>У</a:t>
            </a:r>
            <a:r>
              <a:rPr lang="ru-RU" sz="2000" dirty="0" smtClean="0"/>
              <a:t>ничтожения</a:t>
            </a:r>
          </a:p>
          <a:p>
            <a:pPr marL="1430338"/>
            <a:r>
              <a:rPr lang="ru-RU" sz="2000" dirty="0" smtClean="0"/>
              <a:t>Сигнализации и имитации.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Обеспечение безопасности персональных данных в информационных системах персональных данных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Другие Мероприятия рассматриваются </a:t>
            </a:r>
            <a:r>
              <a:rPr lang="ru-RU" sz="2400" b="1" smtClean="0">
                <a:solidFill>
                  <a:srgbClr val="FF0000"/>
                </a:solidFill>
              </a:rPr>
              <a:t>самостоятельно так как </a:t>
            </a:r>
            <a:r>
              <a:rPr lang="ru-RU" sz="2400" b="1" dirty="0" smtClean="0">
                <a:solidFill>
                  <a:srgbClr val="FF0000"/>
                </a:solidFill>
              </a:rPr>
              <a:t>входит в практическую работу.</a:t>
            </a:r>
          </a:p>
          <a:p>
            <a:pPr marL="1430338"/>
            <a:r>
              <a:rPr lang="en-US" sz="2000" dirty="0" smtClean="0"/>
              <a:t>http</a:t>
            </a:r>
            <a:r>
              <a:rPr lang="en-US" sz="2000" dirty="0" smtClean="0"/>
              <a:t>://www.fstec.ru/_razd/_ispo.htm</a:t>
            </a: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>РЕКОМЕНДАЦИИ</a:t>
            </a:r>
            <a:br>
              <a:rPr lang="ru-RU" sz="1600" dirty="0" smtClean="0"/>
            </a:br>
            <a:r>
              <a:rPr lang="ru-RU" sz="1600" dirty="0" smtClean="0"/>
              <a:t>ПО ОБЕСПЕЧЕНИЮ БЕЗОПАСНОСТИ</a:t>
            </a:r>
            <a:br>
              <a:rPr lang="ru-RU" sz="1600" dirty="0" smtClean="0"/>
            </a:br>
            <a:r>
              <a:rPr lang="ru-RU" sz="1600" dirty="0" smtClean="0"/>
              <a:t>ПЕРСОНАЛЬНЫХ ДАННЫХ ПРИ ИХ ОБРАБОТКЕ </a:t>
            </a:r>
            <a:br>
              <a:rPr lang="ru-RU" sz="1600" dirty="0" smtClean="0"/>
            </a:br>
            <a:r>
              <a:rPr lang="ru-RU" sz="1600" dirty="0" smtClean="0"/>
              <a:t>В ИНФОРМАЦИОННЫХ СИСТЕМАХ ПЕРСОНАЛЬНЫХ ДАННЫХ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285860"/>
            <a:ext cx="7858125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РЕКОМЕНДАЦИИ</a:t>
            </a:r>
            <a:br>
              <a:rPr lang="ru-RU" sz="2800" dirty="0" smtClean="0"/>
            </a:br>
            <a:r>
              <a:rPr lang="ru-RU" sz="2800" dirty="0" smtClean="0"/>
              <a:t>ПО ОБЕСПЕЧЕНИЮ БЕЗОПАСНОСТИ</a:t>
            </a:r>
            <a:br>
              <a:rPr lang="ru-RU" sz="2800" dirty="0" smtClean="0"/>
            </a:br>
            <a:r>
              <a:rPr lang="ru-RU" sz="2800" dirty="0" smtClean="0"/>
              <a:t>ПЕРСОНАЛЬНЫХ ДАННЫХ ПРИ ИХ ОБРАБОТКЕ </a:t>
            </a:r>
            <a:br>
              <a:rPr lang="ru-RU" sz="2800" dirty="0" smtClean="0"/>
            </a:br>
            <a:r>
              <a:rPr lang="ru-RU" sz="2800" dirty="0" smtClean="0"/>
              <a:t>В ИНФОРМАЦИОННЫХ СИСТЕМАХ ПЕРСОНАЛЬНЫХ ДАННЫХ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1800" b="1" dirty="0" smtClean="0"/>
              <a:t>Утверждено решением председателя Государственной технической комиссии при Президенте Российской Федерации </a:t>
            </a:r>
            <a:r>
              <a:rPr lang="ru-RU" sz="1800" b="1" dirty="0" smtClean="0"/>
              <a:t>от 15 февраля 2008 г.</a:t>
            </a:r>
          </a:p>
          <a:p>
            <a:pPr>
              <a:buNone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214422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РЕКОМЕНДАЦИИ</a:t>
            </a:r>
            <a:br>
              <a:rPr lang="ru-RU" sz="2000" dirty="0" smtClean="0"/>
            </a:br>
            <a:r>
              <a:rPr lang="ru-RU" sz="2000" dirty="0" smtClean="0"/>
              <a:t>ПО ОБЕСПЕЧЕНИЮ БЕЗОПАСНОСТИ</a:t>
            </a:r>
            <a:br>
              <a:rPr lang="ru-RU" sz="2000" dirty="0" smtClean="0"/>
            </a:br>
            <a:r>
              <a:rPr lang="ru-RU" sz="2000" dirty="0" smtClean="0"/>
              <a:t>ПЕРСОНАЛЬНЫХ ДАННЫХ ПРИ ИХ ОБРАБОТКЕ </a:t>
            </a:r>
            <a:br>
              <a:rPr lang="ru-RU" sz="2000" dirty="0" smtClean="0"/>
            </a:br>
            <a:r>
              <a:rPr lang="ru-RU" sz="2000" dirty="0" smtClean="0"/>
              <a:t>В ИНФОРМАЦИОННЫХ СИСТЕМАХ ПЕРСОНАЛЬНЫХ ДАННЫХ</a:t>
            </a:r>
            <a:endParaRPr lang="ru-RU" sz="20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 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b="1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 Термины и определения </a:t>
            </a:r>
            <a:endParaRPr lang="ru-RU" sz="2400" dirty="0" smtClean="0"/>
          </a:p>
          <a:p>
            <a:r>
              <a:rPr lang="ru-RU" sz="2400" dirty="0" smtClean="0"/>
              <a:t>Общие положения </a:t>
            </a:r>
            <a:endParaRPr lang="ru-RU" sz="2400" dirty="0" smtClean="0"/>
          </a:p>
          <a:p>
            <a:r>
              <a:rPr lang="ru-RU" sz="2400" dirty="0" smtClean="0"/>
              <a:t>Понятие информационной системы персональных данных. Классификация информационных систем персональных данных </a:t>
            </a:r>
            <a:endParaRPr lang="ru-RU" sz="2400" dirty="0" smtClean="0"/>
          </a:p>
          <a:p>
            <a:r>
              <a:rPr lang="ru-RU" sz="2400" dirty="0" smtClean="0"/>
              <a:t> Общий порядок организации обеспечения безопасности персональных данных в информационных системах персональных </a:t>
            </a:r>
            <a:r>
              <a:rPr lang="ru-RU" sz="2400" dirty="0" smtClean="0"/>
              <a:t>данных</a:t>
            </a:r>
          </a:p>
          <a:p>
            <a:r>
              <a:rPr lang="ru-RU" sz="2400" dirty="0" smtClean="0"/>
              <a:t>Обеспечение безопасности персональных данных в информационных системах персональных данных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  Порядок организации обеспечения безопасности </a:t>
            </a:r>
            <a:r>
              <a:rPr lang="ru-RU" sz="2400" dirty="0" err="1" smtClean="0"/>
              <a:t>ПДн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оценку обстановки;</a:t>
            </a:r>
          </a:p>
          <a:p>
            <a:endParaRPr lang="ru-RU" sz="2000" dirty="0" smtClean="0"/>
          </a:p>
          <a:p>
            <a:r>
              <a:rPr lang="ru-RU" sz="2000" dirty="0" smtClean="0"/>
              <a:t>обоснование </a:t>
            </a:r>
            <a:r>
              <a:rPr lang="ru-RU" sz="2000" dirty="0" smtClean="0"/>
              <a:t>требований по обеспечению безопасности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и формулирование задач защиты </a:t>
            </a:r>
            <a:r>
              <a:rPr lang="ru-RU" sz="2000" dirty="0" err="1" smtClean="0"/>
              <a:t>ПДн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разработку замысла обеспечения безопасности </a:t>
            </a:r>
            <a:r>
              <a:rPr lang="ru-RU" sz="2000" dirty="0" err="1" smtClean="0"/>
              <a:t>ПДн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выбор целесообразных способов (мер и средств) защиты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в соответствии с задачами и замыслом защиты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решение вопросов управления обеспечением безопасности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 smtClean="0"/>
              <a:t>динамике изменения обстановки и контроля эффективности защиты</a:t>
            </a:r>
            <a:r>
              <a:rPr lang="ru-RU" sz="2000" dirty="0" smtClean="0"/>
              <a:t>;</a:t>
            </a:r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  Порядок организации обеспечения безопасности </a:t>
            </a:r>
            <a:r>
              <a:rPr lang="ru-RU" sz="2400" dirty="0" err="1" smtClean="0"/>
              <a:t>ПДн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обеспечение </a:t>
            </a:r>
            <a:r>
              <a:rPr lang="ru-RU" sz="2000" dirty="0" smtClean="0"/>
              <a:t>реализации принятого замысла защиты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планирование мероприятий по защите </a:t>
            </a:r>
            <a:r>
              <a:rPr lang="ru-RU" sz="2000" dirty="0" err="1" smtClean="0"/>
              <a:t>ПДн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организацию и проведение работ по созданию системы защиты персональных данных (</a:t>
            </a:r>
            <a:r>
              <a:rPr lang="ru-RU" sz="2000" dirty="0" err="1" smtClean="0"/>
              <a:t>СЗПДн</a:t>
            </a:r>
            <a:r>
              <a:rPr lang="ru-RU" sz="2000" dirty="0" smtClean="0"/>
              <a:t>) в рамках разработки (модернизации) </a:t>
            </a:r>
            <a:r>
              <a:rPr lang="ru-RU" sz="2000" dirty="0" err="1" smtClean="0"/>
              <a:t>ИСПДн</a:t>
            </a:r>
            <a:r>
              <a:rPr lang="ru-RU" sz="2000" dirty="0" smtClean="0"/>
              <a:t>, </a:t>
            </a:r>
            <a:br>
              <a:rPr lang="ru-RU" sz="2000" dirty="0" smtClean="0"/>
            </a:br>
            <a:r>
              <a:rPr lang="ru-RU" sz="2000" dirty="0" smtClean="0"/>
              <a:t>в том числе с привлечением специализированных сторонних организаций к разработке и развертыванию </a:t>
            </a:r>
            <a:r>
              <a:rPr lang="ru-RU" sz="2000" dirty="0" err="1" smtClean="0"/>
              <a:t>СЗПДн</a:t>
            </a:r>
            <a:r>
              <a:rPr lang="ru-RU" sz="2000" dirty="0" smtClean="0"/>
              <a:t> или ее элементов в </a:t>
            </a:r>
            <a:r>
              <a:rPr lang="ru-RU" sz="2000" dirty="0" err="1" smtClean="0"/>
              <a:t>ИСПДн</a:t>
            </a:r>
            <a:r>
              <a:rPr lang="ru-RU" sz="2000" dirty="0" smtClean="0"/>
              <a:t>, а также решение основных задач взаимодействия, определение их задач и функций на различных стадиях создания и эксплуатации </a:t>
            </a:r>
            <a:r>
              <a:rPr lang="ru-RU" sz="2000" dirty="0" err="1" smtClean="0"/>
              <a:t>ИСПДн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разработку документов, регламентирующих вопросы организации обеспечения безопасности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и эксплуатации </a:t>
            </a:r>
            <a:r>
              <a:rPr lang="ru-RU" sz="2000" dirty="0" err="1" smtClean="0"/>
              <a:t>СЗПДн</a:t>
            </a:r>
            <a:r>
              <a:rPr lang="ru-RU" sz="2000" dirty="0" smtClean="0"/>
              <a:t> в </a:t>
            </a:r>
            <a:r>
              <a:rPr lang="ru-RU" sz="2000" dirty="0" err="1" smtClean="0"/>
              <a:t>ИСПДн</a:t>
            </a:r>
            <a:r>
              <a:rPr lang="ru-RU" sz="2000" dirty="0" smtClean="0"/>
              <a:t>;</a:t>
            </a: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5</a:t>
            </a:fld>
            <a:endParaRPr lang="ru-RU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  Порядок организации обеспечения безопасности </a:t>
            </a:r>
            <a:r>
              <a:rPr lang="ru-RU" sz="2400" dirty="0" err="1" smtClean="0"/>
              <a:t>ПДн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развертывание и ввод в опытную эксплуатацию </a:t>
            </a:r>
            <a:r>
              <a:rPr lang="ru-RU" sz="2000" dirty="0" err="1" smtClean="0"/>
              <a:t>СЗПДн</a:t>
            </a:r>
            <a:r>
              <a:rPr lang="ru-RU" sz="2000" dirty="0" smtClean="0"/>
              <a:t> в </a:t>
            </a:r>
            <a:r>
              <a:rPr lang="ru-RU" sz="2000" dirty="0" err="1" smtClean="0"/>
              <a:t>ИСПДн</a:t>
            </a:r>
            <a:r>
              <a:rPr lang="ru-RU" sz="2000" dirty="0" smtClean="0"/>
              <a:t>;</a:t>
            </a:r>
          </a:p>
          <a:p>
            <a:endParaRPr lang="ru-RU" sz="2000" dirty="0" smtClean="0"/>
          </a:p>
          <a:p>
            <a:r>
              <a:rPr lang="ru-RU" sz="2000" dirty="0" smtClean="0"/>
              <a:t>доработку </a:t>
            </a:r>
            <a:r>
              <a:rPr lang="ru-RU" sz="2000" dirty="0" err="1" smtClean="0"/>
              <a:t>СЗПДн</a:t>
            </a:r>
            <a:r>
              <a:rPr lang="ru-RU" sz="2000" dirty="0" smtClean="0"/>
              <a:t> по результатам опытной эксплуатации.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оценка </a:t>
            </a:r>
            <a:r>
              <a:rPr lang="ru-RU" sz="2400" dirty="0" smtClean="0"/>
              <a:t>обстановки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Анализ информационных ресурсов</a:t>
            </a:r>
          </a:p>
          <a:p>
            <a:pPr marL="714375"/>
            <a:r>
              <a:rPr lang="ru-RU" sz="2000" dirty="0" smtClean="0"/>
              <a:t>Определение состава, содержания и местоположения </a:t>
            </a:r>
            <a:r>
              <a:rPr lang="ru-RU" sz="2000" dirty="0" err="1" smtClean="0"/>
              <a:t>ПДн</a:t>
            </a:r>
            <a:r>
              <a:rPr lang="ru-RU" sz="2000" dirty="0" smtClean="0"/>
              <a:t>, подлежащих защите</a:t>
            </a:r>
          </a:p>
          <a:p>
            <a:pPr marL="714375"/>
            <a:r>
              <a:rPr lang="ru-RU" sz="2000" dirty="0" smtClean="0"/>
              <a:t>Категорирование </a:t>
            </a:r>
            <a:r>
              <a:rPr lang="ru-RU" sz="2000" dirty="0" err="1" smtClean="0"/>
              <a:t>ПДн</a:t>
            </a:r>
            <a:endParaRPr lang="ru-RU" sz="2000" dirty="0" smtClean="0"/>
          </a:p>
          <a:p>
            <a:pPr marL="714375"/>
            <a:r>
              <a:rPr lang="ru-RU" sz="2000" dirty="0" smtClean="0"/>
              <a:t>Оценка Выполнения обязанностей по обеспечению безопасности </a:t>
            </a:r>
            <a:r>
              <a:rPr lang="ru-RU" sz="2000" dirty="0" err="1" smtClean="0"/>
              <a:t>ПДн</a:t>
            </a:r>
            <a:r>
              <a:rPr lang="ru-RU" sz="2000" dirty="0" smtClean="0"/>
              <a:t> оператором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Анализ уязвимых звеньев и </a:t>
            </a:r>
            <a:r>
              <a:rPr lang="ru-RU" sz="2400" b="1" dirty="0" err="1" smtClean="0">
                <a:solidFill>
                  <a:srgbClr val="FF0000"/>
                </a:solidFill>
              </a:rPr>
              <a:t>возвожных</a:t>
            </a:r>
            <a:r>
              <a:rPr lang="ru-RU" sz="2400" b="1" dirty="0" smtClean="0">
                <a:solidFill>
                  <a:srgbClr val="FF0000"/>
                </a:solidFill>
              </a:rPr>
              <a:t> угроз безопасности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714375"/>
            <a:r>
              <a:rPr lang="ru-RU" sz="2000" dirty="0" smtClean="0"/>
              <a:t>Оценка возможности физического доступа к </a:t>
            </a:r>
            <a:r>
              <a:rPr lang="ru-RU" sz="2000" dirty="0" err="1" smtClean="0"/>
              <a:t>ИСПДн</a:t>
            </a:r>
            <a:endParaRPr lang="ru-RU" sz="2000" dirty="0" smtClean="0"/>
          </a:p>
          <a:p>
            <a:pPr marL="714375"/>
            <a:r>
              <a:rPr lang="ru-RU" sz="2000" dirty="0" smtClean="0"/>
              <a:t>Выявление возможных технических каналов утечки информации</a:t>
            </a:r>
          </a:p>
          <a:p>
            <a:pPr marL="714375"/>
            <a:r>
              <a:rPr lang="ru-RU" sz="2000" dirty="0" smtClean="0"/>
              <a:t>Анализ возможностей </a:t>
            </a:r>
            <a:r>
              <a:rPr lang="ru-RU" sz="2000" dirty="0" err="1" smtClean="0"/>
              <a:t>программноматематического</a:t>
            </a:r>
            <a:r>
              <a:rPr lang="ru-RU" sz="2000" dirty="0" smtClean="0"/>
              <a:t> воздействия на </a:t>
            </a:r>
            <a:r>
              <a:rPr lang="ru-RU" sz="2000" dirty="0" err="1" smtClean="0"/>
              <a:t>ИСПДн</a:t>
            </a:r>
            <a:endParaRPr lang="ru-RU" sz="2000" dirty="0" smtClean="0"/>
          </a:p>
          <a:p>
            <a:pPr marL="714375"/>
            <a:r>
              <a:rPr lang="ru-RU" sz="2000" dirty="0" smtClean="0"/>
              <a:t>Анализ возможностей электромагнитного воздействия на </a:t>
            </a:r>
            <a:r>
              <a:rPr lang="ru-RU" sz="2000" dirty="0" err="1" smtClean="0"/>
              <a:t>ПДн</a:t>
            </a:r>
            <a:r>
              <a:rPr lang="ru-RU" sz="2000" dirty="0" smtClean="0"/>
              <a:t>, обрабатываемой в </a:t>
            </a:r>
            <a:r>
              <a:rPr lang="ru-RU" sz="2000" dirty="0" err="1" smtClean="0"/>
              <a:t>ИСПДн</a:t>
            </a: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оценка </a:t>
            </a:r>
            <a:r>
              <a:rPr lang="ru-RU" sz="2400" dirty="0" smtClean="0"/>
              <a:t>обстановки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Оценка ущерба от реализации угроз</a:t>
            </a:r>
          </a:p>
          <a:p>
            <a:pPr marL="714375"/>
            <a:r>
              <a:rPr lang="ru-RU" sz="2000" dirty="0" smtClean="0"/>
              <a:t>Оценка непосредственного ущерба от реализации угроз безопасности </a:t>
            </a:r>
            <a:r>
              <a:rPr lang="ru-RU" sz="2000" dirty="0" err="1" smtClean="0"/>
              <a:t>ПДн</a:t>
            </a:r>
            <a:endParaRPr lang="ru-RU" sz="2000" dirty="0" smtClean="0"/>
          </a:p>
          <a:p>
            <a:pPr marL="714375"/>
            <a:r>
              <a:rPr lang="ru-RU" sz="2000" dirty="0" smtClean="0"/>
              <a:t>Оценка опосредованного ущерба от реализации угроз безопасности </a:t>
            </a:r>
            <a:r>
              <a:rPr lang="ru-RU" sz="2000" dirty="0" err="1" smtClean="0"/>
              <a:t>ПДн</a:t>
            </a: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Анализ </a:t>
            </a:r>
            <a:r>
              <a:rPr lang="ru-RU" sz="2400" b="1" dirty="0" smtClean="0">
                <a:solidFill>
                  <a:srgbClr val="FF0000"/>
                </a:solidFill>
              </a:rPr>
              <a:t>имеющихся в распоряжение мер и средств защиты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714375"/>
            <a:r>
              <a:rPr lang="ru-RU" sz="2000" dirty="0" smtClean="0"/>
              <a:t>От физического доступа</a:t>
            </a:r>
          </a:p>
          <a:p>
            <a:pPr marL="714375"/>
            <a:r>
              <a:rPr lang="ru-RU" sz="2000" dirty="0" smtClean="0"/>
              <a:t>От утечки по техническим каналам утечки информации</a:t>
            </a:r>
          </a:p>
          <a:p>
            <a:pPr marL="714375"/>
            <a:r>
              <a:rPr lang="ru-RU" sz="2000" dirty="0" smtClean="0"/>
              <a:t>От несанкционированного доступа</a:t>
            </a:r>
          </a:p>
          <a:p>
            <a:pPr marL="714375"/>
            <a:r>
              <a:rPr lang="ru-RU" sz="2000" dirty="0" smtClean="0"/>
              <a:t>От программно-математических воздействий</a:t>
            </a:r>
          </a:p>
          <a:p>
            <a:pPr marL="714375"/>
            <a:r>
              <a:rPr lang="ru-RU" sz="2000" dirty="0" smtClean="0"/>
              <a:t>От электромагнитных воздействий</a:t>
            </a:r>
          </a:p>
          <a:p>
            <a:pPr marL="714375"/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Определение замысла обеспечения безопасности </a:t>
            </a:r>
            <a:r>
              <a:rPr lang="ru-RU" sz="2400" dirty="0" err="1" smtClean="0"/>
              <a:t>ПДн</a:t>
            </a:r>
            <a:r>
              <a:rPr lang="ru-RU" sz="2400" dirty="0" smtClean="0"/>
              <a:t> при их обработки</a:t>
            </a:r>
            <a:endParaRPr lang="ru-RU" sz="24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57232"/>
            <a:ext cx="7858125" cy="6000768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Определение основных направлений по защите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1430338"/>
            <a:r>
              <a:rPr lang="ru-RU" sz="2000" dirty="0" smtClean="0"/>
              <a:t>По подразделениям</a:t>
            </a:r>
          </a:p>
          <a:p>
            <a:pPr marL="1430338"/>
            <a:r>
              <a:rPr lang="ru-RU" sz="2000" dirty="0" smtClean="0"/>
              <a:t>По уязвимым звеньям, направлениям защиты</a:t>
            </a:r>
          </a:p>
          <a:p>
            <a:pPr marL="1430338"/>
            <a:r>
              <a:rPr lang="ru-RU" sz="2000" dirty="0" smtClean="0"/>
              <a:t>По категориям </a:t>
            </a:r>
            <a:r>
              <a:rPr lang="ru-RU" sz="2000" dirty="0" err="1" smtClean="0"/>
              <a:t>ПДн</a:t>
            </a: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Выбор способов защиты </a:t>
            </a:r>
            <a:r>
              <a:rPr lang="ru-RU" sz="2400" b="1" dirty="0" err="1" smtClean="0">
                <a:solidFill>
                  <a:srgbClr val="FF0000"/>
                </a:solidFill>
              </a:rPr>
              <a:t>ПДн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1430338"/>
            <a:r>
              <a:rPr lang="ru-RU" sz="2000" dirty="0" smtClean="0"/>
              <a:t>По направления защиты</a:t>
            </a:r>
          </a:p>
          <a:p>
            <a:pPr marL="1430338"/>
            <a:r>
              <a:rPr lang="ru-RU" sz="2000" dirty="0" smtClean="0"/>
              <a:t>По актуальным угрозам</a:t>
            </a:r>
          </a:p>
          <a:p>
            <a:pPr marL="1430338"/>
            <a:r>
              <a:rPr lang="ru-RU" sz="2000" dirty="0" smtClean="0"/>
              <a:t>По возможности реализации с учетом затрат</a:t>
            </a:r>
            <a:endParaRPr lang="ru-RU" sz="2000" dirty="0" smtClean="0"/>
          </a:p>
        </p:txBody>
      </p:sp>
      <p:sp>
        <p:nvSpPr>
          <p:cNvPr id="819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461A9-2578-4582-A247-81DA37C2828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14261</TotalTime>
  <Words>363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Opulent</vt:lpstr>
      <vt:lpstr>РЕКОМЕНДАЦИИ ПО ОБЕСПЕЧЕНИЮ БЕЗОПАСНОСТИ ПЕРСОНАЛЬНЫХ ДАННЫХ ПРИ ИХ ОБРАБОТКЕ  В ИНФОРМАЦИОННЫХ СИСТЕМАХ ПЕРСОНАЛЬНЫХ ДАННЫХ</vt:lpstr>
      <vt:lpstr>РЕКОМЕНДАЦИИ ПО ОБЕСПЕЧЕНИЮ БЕЗОПАСНОСТИ ПЕРСОНАЛЬНЫХ ДАННЫХ ПРИ ИХ ОБРАБОТКЕ  В ИНФОРМАЦИОННЫХ СИСТЕМАХ ПЕРСОНАЛЬНЫХ ДАННЫХ </vt:lpstr>
      <vt:lpstr>РЕКОМЕНДАЦИИ ПО ОБЕСПЕЧЕНИЮ БЕЗОПАСНОСТИ ПЕРСОНАЛЬНЫХ ДАННЫХ ПРИ ИХ ОБРАБОТКЕ  В ИНФОРМАЦИОННЫХ СИСТЕМАХ ПЕРСОНАЛЬНЫХ ДАННЫХ</vt:lpstr>
      <vt:lpstr>  Порядок организации обеспечения безопасности ПДн</vt:lpstr>
      <vt:lpstr>  Порядок организации обеспечения безопасности ПДн</vt:lpstr>
      <vt:lpstr>  Порядок организации обеспечения безопасности ПДн</vt:lpstr>
      <vt:lpstr>оценка обстановки</vt:lpstr>
      <vt:lpstr>оценка обстановки</vt:lpstr>
      <vt:lpstr>Определение замысла обеспечения безопасности ПДн при их обработки</vt:lpstr>
      <vt:lpstr>Обеспечение безопасности персональных данных в информационных системах персональных данных</vt:lpstr>
      <vt:lpstr>Обеспечение безопасности персональных данных в информационных системах персональных данных</vt:lpstr>
      <vt:lpstr>Обеспечение безопасности персональных данных в информационных системах персональных данных</vt:lpstr>
      <vt:lpstr>Обеспечение безопасности персональных данных в информационных системах персональных данных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SerGey</cp:lastModifiedBy>
  <cp:revision>424</cp:revision>
  <dcterms:created xsi:type="dcterms:W3CDTF">2008-10-24T21:00:09Z</dcterms:created>
  <dcterms:modified xsi:type="dcterms:W3CDTF">2009-11-24T07:50:07Z</dcterms:modified>
</cp:coreProperties>
</file>